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15"/>
  </p:notesMasterIdLst>
  <p:sldIdLst>
    <p:sldId id="272" r:id="rId2"/>
    <p:sldId id="280" r:id="rId3"/>
    <p:sldId id="260" r:id="rId4"/>
    <p:sldId id="258" r:id="rId5"/>
    <p:sldId id="282" r:id="rId6"/>
    <p:sldId id="262" r:id="rId7"/>
    <p:sldId id="261" r:id="rId8"/>
    <p:sldId id="266" r:id="rId9"/>
    <p:sldId id="279" r:id="rId10"/>
    <p:sldId id="267" r:id="rId11"/>
    <p:sldId id="268" r:id="rId12"/>
    <p:sldId id="281" r:id="rId13"/>
    <p:sldId id="271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E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/>
    <p:restoredTop sz="94522"/>
  </p:normalViewPr>
  <p:slideViewPr>
    <p:cSldViewPr snapToGrid="0" snapToObjects="1">
      <p:cViewPr>
        <p:scale>
          <a:sx n="102" d="100"/>
          <a:sy n="102" d="100"/>
        </p:scale>
        <p:origin x="73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e3751bf1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e3751bf1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we taking a picture of?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e3751bf1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e3751bf1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EHT is, what is the goal, how is EHT going to achieve this…. But what is EHT going to observe?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3751bf1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e3751bf1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e3751bf1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e3751bf1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e3751bf1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e3751bf1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e3751bf1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e3751bf1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3751bf1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e3751bf1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semi log scale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AC952-F130-F54D-BB47-6B0B7BBD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40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861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525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>
  <p:cSld name="Bulleted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erdana"/>
              <a:buNone/>
              <a:defRPr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AB052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AB052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AB052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AB052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AB052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2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AB052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AB052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AB052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AB052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AB052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845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385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9576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7015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89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22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2085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7952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394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47D6-C1B8-E34F-BD67-A41F504F04D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55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ti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t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tif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tiff"/><Relationship Id="rId5" Type="http://schemas.openxmlformats.org/officeDocument/2006/relationships/image" Target="../media/image4.tif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4.ti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tiff"/><Relationship Id="rId4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tiff"/><Relationship Id="rId5" Type="http://schemas.openxmlformats.org/officeDocument/2006/relationships/image" Target="../media/image4.tif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tiff"/><Relationship Id="rId4" Type="http://schemas.openxmlformats.org/officeDocument/2006/relationships/image" Target="../media/image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tiff"/><Relationship Id="rId4" Type="http://schemas.openxmlformats.org/officeDocument/2006/relationships/image" Target="../media/image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tiff"/><Relationship Id="rId5" Type="http://schemas.openxmlformats.org/officeDocument/2006/relationships/image" Target="../media/image3.tiff"/><Relationship Id="rId4" Type="http://schemas.openxmlformats.org/officeDocument/2006/relationships/image" Target="../media/image4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.tiff"/><Relationship Id="rId4" Type="http://schemas.openxmlformats.org/officeDocument/2006/relationships/video" Target="../media/media2.mp4"/><Relationship Id="rId9" Type="http://schemas.openxmlformats.org/officeDocument/2006/relationships/image" Target="../media/image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51B39C-5524-4A4A-809A-C9FF1FB6563E}"/>
              </a:ext>
            </a:extLst>
          </p:cNvPr>
          <p:cNvSpPr txBox="1"/>
          <p:nvPr/>
        </p:nvSpPr>
        <p:spPr>
          <a:xfrm>
            <a:off x="637953" y="514889"/>
            <a:ext cx="7868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Using General Relativistic Magnetohydrodynamic Simulations To Probe The Parameter Space Of </a:t>
            </a:r>
            <a:r>
              <a:rPr lang="en-US" sz="3200" dirty="0" err="1">
                <a:solidFill>
                  <a:schemeClr val="tx1"/>
                </a:solidFill>
              </a:rPr>
              <a:t>Sgr</a:t>
            </a:r>
            <a:r>
              <a:rPr lang="en-US" sz="3200" dirty="0">
                <a:solidFill>
                  <a:schemeClr val="tx1"/>
                </a:solidFill>
              </a:rPr>
              <a:t> A*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D1002-5B11-8D46-96A7-DED3F287D4D0}"/>
              </a:ext>
            </a:extLst>
          </p:cNvPr>
          <p:cNvSpPr txBox="1"/>
          <p:nvPr/>
        </p:nvSpPr>
        <p:spPr>
          <a:xfrm>
            <a:off x="721307" y="4097683"/>
            <a:ext cx="79425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Devin Cameron, University of Arizona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Dr. </a:t>
            </a:r>
            <a:r>
              <a:rPr lang="en-US" sz="2400" dirty="0" err="1">
                <a:solidFill>
                  <a:schemeClr val="tx1"/>
                </a:solidFill>
              </a:rPr>
              <a:t>Dimitrios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Psaltis</a:t>
            </a:r>
            <a:r>
              <a:rPr lang="en-US" sz="2400" dirty="0">
                <a:solidFill>
                  <a:schemeClr val="tx1"/>
                </a:solidFill>
              </a:rPr>
              <a:t>, BH PIRE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NASA Space Grant Symposium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Arizona State University, April 13, 2019 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3F7E3-984C-EB42-8DAE-C8E8D48A19C9}"/>
              </a:ext>
            </a:extLst>
          </p:cNvPr>
          <p:cNvSpPr txBox="1"/>
          <p:nvPr/>
        </p:nvSpPr>
        <p:spPr>
          <a:xfrm>
            <a:off x="6092456" y="6462370"/>
            <a:ext cx="2413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Source: Lia Medeiros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01DD7B-1B74-534C-8901-E257D0782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2" y="5888963"/>
            <a:ext cx="1006045" cy="835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ABA0D2-C8F0-2344-9B06-6D0479C4F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642" y="5888963"/>
            <a:ext cx="680371" cy="908295"/>
          </a:xfrm>
          <a:prstGeom prst="rect">
            <a:avLst/>
          </a:prstGeom>
        </p:spPr>
      </p:pic>
      <p:pic>
        <p:nvPicPr>
          <p:cNvPr id="10" name="Picture 9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73C3CF17-5D3C-6245-B0F7-21F1FD68A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285" y="5942337"/>
            <a:ext cx="883427" cy="8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49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685350" y="136187"/>
            <a:ext cx="7772400" cy="11033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Principal Component Analysis (PCA)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765450" y="687843"/>
            <a:ext cx="7692300" cy="3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sim_B_slow2.mp4">
            <a:hlinkClick r:id="" action="ppaction://media"/>
            <a:extLst>
              <a:ext uri="{FF2B5EF4-FFF2-40B4-BE49-F238E27FC236}">
                <a16:creationId xmlns:a16="http://schemas.microsoft.com/office/drawing/2014/main" id="{DB717A18-AE9F-EE4F-B896-7F9A4E9A6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8102" y="1095661"/>
            <a:ext cx="4187796" cy="4192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2BCE97-2875-A741-9D43-7CDEBF47D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68" y="5888963"/>
            <a:ext cx="1006045" cy="835017"/>
          </a:xfrm>
          <a:prstGeom prst="rect">
            <a:avLst/>
          </a:prstGeom>
        </p:spPr>
      </p:pic>
      <p:pic>
        <p:nvPicPr>
          <p:cNvPr id="6" name="Picture 5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D24C4E1C-9262-2949-A0F1-9307F3451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777" y="5888963"/>
            <a:ext cx="883427" cy="88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D9264B-C04F-A04C-BEF2-161BB0E38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361" y="5868373"/>
            <a:ext cx="680371" cy="90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17822"/>
            <a:ext cx="9144001" cy="32671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2A4AAF-1258-5343-A6A4-59064FC1D281}"/>
              </a:ext>
            </a:extLst>
          </p:cNvPr>
          <p:cNvSpPr txBox="1"/>
          <p:nvPr/>
        </p:nvSpPr>
        <p:spPr>
          <a:xfrm>
            <a:off x="7243704" y="4934242"/>
            <a:ext cx="17437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Credit: Lia Medeiros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B739C-5D0C-0E42-8738-4CD8747BD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68" y="5888963"/>
            <a:ext cx="1006045" cy="835017"/>
          </a:xfrm>
          <a:prstGeom prst="rect">
            <a:avLst/>
          </a:prstGeom>
        </p:spPr>
      </p:pic>
      <p:pic>
        <p:nvPicPr>
          <p:cNvPr id="6" name="Picture 5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3A4D8E3F-BE00-AC46-93EB-D1403C2F0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77" y="5888963"/>
            <a:ext cx="883427" cy="88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87316-9215-C646-970D-3EE84688B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1361" y="5868373"/>
            <a:ext cx="680371" cy="908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0B555-E5BB-CF4A-9E00-C1629D086A00}"/>
              </a:ext>
            </a:extLst>
          </p:cNvPr>
          <p:cNvSpPr txBox="1"/>
          <p:nvPr/>
        </p:nvSpPr>
        <p:spPr>
          <a:xfrm>
            <a:off x="1371735" y="503822"/>
            <a:ext cx="6399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 Component Analysis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69278-AEF8-2142-B8DC-79B54C1B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6E3964-AF7B-C84A-AA68-F2D4D0F60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observations from EHT have commenced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exciting initial result has produced ~ 5 papers that have been submitted for publishing 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NSF press conference for announcing the first result of EHT will be held: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 10, 2019, 9 a.m. EDT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18284-D36C-0D4E-BD8F-86FCEE15C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8" y="5888963"/>
            <a:ext cx="1006045" cy="835017"/>
          </a:xfrm>
          <a:prstGeom prst="rect">
            <a:avLst/>
          </a:prstGeom>
        </p:spPr>
      </p:pic>
      <p:pic>
        <p:nvPicPr>
          <p:cNvPr id="7" name="Picture 6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52501DBE-3F40-254B-958B-5F9C040C6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777" y="5888963"/>
            <a:ext cx="883427" cy="887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266D2-ACE0-1B49-B745-3EE1EDF97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361" y="5868373"/>
            <a:ext cx="680371" cy="9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2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F1A64E-AA81-F047-B211-895EF7A6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51" y="26598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AF463-27F2-9643-8257-526843135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51" y="1253331"/>
            <a:ext cx="7886700" cy="4351338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 thanks to: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NASA Space Grant 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Science Foundation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 mentor, Dr.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Dimitrios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Psaltis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Chi-Kwan Chan 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Lia Medeiros </a:t>
            </a:r>
          </a:p>
          <a:p>
            <a:pPr lvl="1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3F37A-2C9B-4449-939A-A4E4E1A00049}"/>
              </a:ext>
            </a:extLst>
          </p:cNvPr>
          <p:cNvSpPr txBox="1"/>
          <p:nvPr/>
        </p:nvSpPr>
        <p:spPr>
          <a:xfrm>
            <a:off x="5859997" y="5343059"/>
            <a:ext cx="2551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Source: Lia Medeiros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D96EE-4094-3347-9197-E39EE7660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68" y="5888963"/>
            <a:ext cx="1006045" cy="835017"/>
          </a:xfrm>
          <a:prstGeom prst="rect">
            <a:avLst/>
          </a:prstGeom>
        </p:spPr>
      </p:pic>
      <p:pic>
        <p:nvPicPr>
          <p:cNvPr id="8" name="Picture 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8C968143-7A84-2E46-A0C0-D093754B5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77" y="5888963"/>
            <a:ext cx="883427" cy="88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A94FBD-B9DC-B545-934B-593ADC917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1361" y="5868373"/>
            <a:ext cx="680371" cy="9082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DECF9-5595-4841-A04D-E82B82D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Horizon Telescope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CB237-5478-5148-A00A-CA0522F3E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73967-F453-174C-A196-EC5666E2BE8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6D4E1528-6395-CC45-B742-E09A4997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768" r="786"/>
          <a:stretch/>
        </p:blipFill>
        <p:spPr>
          <a:xfrm>
            <a:off x="35450" y="928652"/>
            <a:ext cx="9072081" cy="4687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0A3B3-60E5-CF46-99C6-7720FEEF5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2" y="5888963"/>
            <a:ext cx="1006045" cy="835017"/>
          </a:xfrm>
          <a:prstGeom prst="rect">
            <a:avLst/>
          </a:prstGeom>
        </p:spPr>
      </p:pic>
      <p:pic>
        <p:nvPicPr>
          <p:cNvPr id="8" name="Picture 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CF859BC8-2349-F34D-A00B-3B5B3AA43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285" y="5942337"/>
            <a:ext cx="883427" cy="88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8DDE3C-CA2D-DE40-B633-3C2ED5129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642" y="5888963"/>
            <a:ext cx="680371" cy="9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71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Observe The Silhouette Of A Black Hole 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451713" y="1303055"/>
            <a:ext cx="3599400" cy="37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dirty="0"/>
              <a:t>Event Horizon Telescope will observe the hot accretion disk against the black background of the event horizon </a:t>
            </a:r>
            <a:endParaRPr sz="2400" dirty="0"/>
          </a:p>
        </p:txBody>
      </p:sp>
      <p:sp>
        <p:nvSpPr>
          <p:cNvPr id="87" name="Google Shape;87;p14"/>
          <p:cNvSpPr txBox="1"/>
          <p:nvPr/>
        </p:nvSpPr>
        <p:spPr>
          <a:xfrm>
            <a:off x="4571491" y="5376152"/>
            <a:ext cx="41703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</a:rPr>
              <a:t>Credit: Lia Medeiros</a:t>
            </a:r>
            <a:endParaRPr sz="12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3D1C1-BA9E-314C-86AC-06536EE1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307" y="937059"/>
            <a:ext cx="4439093" cy="443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E280B-8C3D-084D-8CF7-0C78DCB29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12" y="5888963"/>
            <a:ext cx="1006045" cy="835017"/>
          </a:xfrm>
          <a:prstGeom prst="rect">
            <a:avLst/>
          </a:prstGeom>
        </p:spPr>
      </p:pic>
      <p:pic>
        <p:nvPicPr>
          <p:cNvPr id="7" name="Picture 6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CA80C3AF-7B29-CA45-9940-55F9B7A1D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76" y="5899257"/>
            <a:ext cx="883427" cy="887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212F55-21A9-924B-96EC-699375ECA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3642" y="5888963"/>
            <a:ext cx="680371" cy="9082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628650" y="212062"/>
            <a:ext cx="78867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Role 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US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GRMHD Simulations Play?</a:t>
            </a:r>
            <a:endParaRPr sz="3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805EA1-3138-0F42-A4B8-CEEE2519B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7625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Accretion flows around black holes are extremely complex and turbulent 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Numerical models predict what EHT could see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Comparing initial observations to theoretical images will determine if General Relativity fully describes the spacetime around a black hole 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F90FE3-9EDC-AE4E-8526-DAA09DF2A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2" y="5888963"/>
            <a:ext cx="1006045" cy="835017"/>
          </a:xfrm>
          <a:prstGeom prst="rect">
            <a:avLst/>
          </a:prstGeom>
        </p:spPr>
      </p:pic>
      <p:pic>
        <p:nvPicPr>
          <p:cNvPr id="9" name="Picture 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0FDB0F53-31BD-3C44-BF6A-F96FD4297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776" y="5899257"/>
            <a:ext cx="883427" cy="887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B716B7-0CEE-9046-846D-0B9F69B0A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642" y="5888963"/>
            <a:ext cx="680371" cy="9082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19A04-836D-2746-810E-5E2B93D73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F574B-05B4-BF40-A7AE-2511FC35C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supply EHT with a library of GRMHD simulations that account for every combination of parameters along the domain of those parameters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9AD45-CFB0-2544-BB03-1FDB0AD0A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12" y="5888963"/>
            <a:ext cx="1006045" cy="835017"/>
          </a:xfrm>
          <a:prstGeom prst="rect">
            <a:avLst/>
          </a:prstGeom>
        </p:spPr>
      </p:pic>
      <p:pic>
        <p:nvPicPr>
          <p:cNvPr id="5" name="Picture 4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20E05615-41AA-4E47-9954-4216E54A2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776" y="5899257"/>
            <a:ext cx="883427" cy="887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51DE-F892-7A48-9166-C7C8EA9FE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642" y="5888963"/>
            <a:ext cx="680371" cy="9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8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xtremely </a:t>
            </a:r>
            <a:r>
              <a:rPr lang="en-US" sz="3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3000" dirty="0" err="1">
                <a:latin typeface="Arial"/>
                <a:ea typeface="Arial"/>
                <a:cs typeface="Arial"/>
                <a:sym typeface="Arial"/>
              </a:rPr>
              <a:t>ar</a:t>
            </a:r>
            <a:r>
              <a:rPr lang="en-US" sz="3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3000" dirty="0" err="1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dvanced </a:t>
            </a:r>
            <a:r>
              <a:rPr lang="en-US" sz="3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3000" dirty="0" err="1">
                <a:latin typeface="Arial"/>
                <a:ea typeface="Arial"/>
                <a:cs typeface="Arial"/>
                <a:sym typeface="Arial"/>
              </a:rPr>
              <a:t>echn</a:t>
            </a:r>
            <a:r>
              <a:rPr lang="en-US" sz="3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000" dirty="0" err="1">
                <a:latin typeface="Arial"/>
                <a:ea typeface="Arial"/>
                <a:cs typeface="Arial"/>
                <a:sym typeface="Arial"/>
              </a:rPr>
              <a:t>logy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 (El-</a:t>
            </a:r>
            <a:r>
              <a:rPr lang="en-US" sz="3000" dirty="0" err="1">
                <a:latin typeface="Arial"/>
                <a:ea typeface="Arial"/>
                <a:cs typeface="Arial"/>
                <a:sym typeface="Arial"/>
              </a:rPr>
              <a:t>Gato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)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946050" y="1309025"/>
            <a:ext cx="7251900" cy="44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High Performance Computer funded by the National Science Foundation and the University of Arizona 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70 nodes: NVIDIA K20 Graphics Processing Units (GPUs)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 nodes: Intel Xeon Phi Coprocessors</a:t>
            </a:r>
            <a:endParaRPr sz="2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rtl="0">
              <a:spcBef>
                <a:spcPts val="40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46 nodes: Intel Ivy Bridge Central Processing Units (CPUs)</a:t>
            </a:r>
            <a:endParaRPr sz="2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02C63-FCE4-F146-A43B-D14C079A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8" y="5888963"/>
            <a:ext cx="1006045" cy="835017"/>
          </a:xfrm>
          <a:prstGeom prst="rect">
            <a:avLst/>
          </a:prstGeom>
        </p:spPr>
      </p:pic>
      <p:pic>
        <p:nvPicPr>
          <p:cNvPr id="5" name="Picture 4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F8A3895A-15A8-FB41-B3EA-93BA872C1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777" y="5888963"/>
            <a:ext cx="883427" cy="887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60F4B3-82CF-094F-9E59-D72CB0D71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361" y="5868373"/>
            <a:ext cx="680371" cy="9082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685791" y="15060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General Relativistic Magnetohydrodynamic (GRMHD) Simulations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725350" y="1335940"/>
            <a:ext cx="7692300" cy="50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Solutions from Highly-Accurate Relativistic Magnetohydrodynamic (HARM) code </a:t>
            </a: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Ray-tracing algorithm </a:t>
            </a:r>
            <a:r>
              <a:rPr lang="en-US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GRay</a:t>
            </a: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Images</a:t>
            </a: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Principal Component Analysis (PCA)</a:t>
            </a: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5"/>
          <p:cNvSpPr/>
          <p:nvPr/>
        </p:nvSpPr>
        <p:spPr>
          <a:xfrm>
            <a:off x="4415050" y="2212312"/>
            <a:ext cx="312900" cy="7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15"/>
          <p:cNvSpPr/>
          <p:nvPr/>
        </p:nvSpPr>
        <p:spPr>
          <a:xfrm>
            <a:off x="4403917" y="3485237"/>
            <a:ext cx="312900" cy="7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4415050" y="4698450"/>
            <a:ext cx="312900" cy="787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96ED0-D217-1546-BFE3-EE82F4DAB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2" y="5888963"/>
            <a:ext cx="1006045" cy="835017"/>
          </a:xfrm>
          <a:prstGeom prst="rect">
            <a:avLst/>
          </a:prstGeom>
        </p:spPr>
      </p:pic>
      <p:pic>
        <p:nvPicPr>
          <p:cNvPr id="8" name="Picture 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5DF4748C-BC35-AD44-9B53-3E30F90B7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776" y="5899257"/>
            <a:ext cx="883427" cy="88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1AB94-7C9B-2549-94F4-A87B0E296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642" y="5888963"/>
            <a:ext cx="680371" cy="9082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000" dirty="0" err="1">
                <a:latin typeface="+mn-lt"/>
              </a:rPr>
              <a:t>GRay</a:t>
            </a:r>
            <a:r>
              <a:rPr lang="en-US" sz="3000" dirty="0">
                <a:latin typeface="+mn-lt"/>
              </a:rPr>
              <a:t>: General Relativistic Ray-Tracing Algorithm</a:t>
            </a:r>
            <a:endParaRPr sz="3000" dirty="0">
              <a:latin typeface="+mn-lt"/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422637" y="967350"/>
            <a:ext cx="3599400" cy="49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rgbClr val="70E500"/>
                </a:solidFill>
              </a:rPr>
              <a:t>n</a:t>
            </a:r>
            <a:r>
              <a:rPr lang="en-US" b="1" baseline="-25000" dirty="0">
                <a:solidFill>
                  <a:srgbClr val="70E500"/>
                </a:solidFill>
              </a:rPr>
              <a:t>e</a:t>
            </a:r>
            <a:r>
              <a:rPr lang="en-US" b="1" dirty="0">
                <a:solidFill>
                  <a:schemeClr val="lt1"/>
                </a:solidFill>
              </a:rPr>
              <a:t> -</a:t>
            </a:r>
            <a:r>
              <a:rPr lang="en-US" dirty="0">
                <a:solidFill>
                  <a:schemeClr val="lt1"/>
                </a:solidFill>
              </a:rPr>
              <a:t> electron number density </a:t>
            </a:r>
            <a:endParaRPr dirty="0">
              <a:solidFill>
                <a:schemeClr val="lt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 err="1">
                <a:solidFill>
                  <a:srgbClr val="70E500"/>
                </a:solidFill>
              </a:rPr>
              <a:t>t</a:t>
            </a:r>
            <a:r>
              <a:rPr lang="en-US" b="1" baseline="-25000" dirty="0" err="1">
                <a:solidFill>
                  <a:srgbClr val="70E500"/>
                </a:solidFill>
              </a:rPr>
              <a:t>disk</a:t>
            </a:r>
            <a:r>
              <a:rPr lang="en-US" dirty="0">
                <a:solidFill>
                  <a:schemeClr val="lt1"/>
                </a:solidFill>
              </a:rPr>
              <a:t> - </a:t>
            </a:r>
            <a:r>
              <a:rPr lang="en-US" dirty="0">
                <a:solidFill>
                  <a:schemeClr val="tx1"/>
                </a:solidFill>
              </a:rPr>
              <a:t>electron-ion</a:t>
            </a:r>
            <a:r>
              <a:rPr lang="en-US" dirty="0">
                <a:solidFill>
                  <a:schemeClr val="lt1"/>
                </a:solidFill>
              </a:rPr>
              <a:t> temperature ratio</a:t>
            </a:r>
            <a:endParaRPr dirty="0">
              <a:solidFill>
                <a:schemeClr val="lt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 err="1">
                <a:solidFill>
                  <a:srgbClr val="70E500"/>
                </a:solidFill>
              </a:rPr>
              <a:t>t</a:t>
            </a:r>
            <a:r>
              <a:rPr lang="en-US" b="1" baseline="-25000" dirty="0" err="1">
                <a:solidFill>
                  <a:srgbClr val="70E500"/>
                </a:solidFill>
              </a:rPr>
              <a:t>funnel</a:t>
            </a:r>
            <a:r>
              <a:rPr lang="en-US" dirty="0">
                <a:solidFill>
                  <a:schemeClr val="lt1"/>
                </a:solidFill>
              </a:rPr>
              <a:t> - different electron-ion temperature ratio </a:t>
            </a:r>
            <a:endParaRPr dirty="0">
              <a:solidFill>
                <a:schemeClr val="lt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 err="1">
                <a:solidFill>
                  <a:srgbClr val="70E500"/>
                </a:solidFill>
              </a:rPr>
              <a:t>T</a:t>
            </a:r>
            <a:r>
              <a:rPr lang="en-US" b="1" baseline="-25000" dirty="0" err="1">
                <a:solidFill>
                  <a:srgbClr val="70E500"/>
                </a:solidFill>
              </a:rPr>
              <a:t>funnel</a:t>
            </a:r>
            <a:r>
              <a:rPr lang="en-US" dirty="0">
                <a:solidFill>
                  <a:schemeClr val="lt1"/>
                </a:solidFill>
              </a:rPr>
              <a:t> - constant electron-ion temperature </a:t>
            </a:r>
            <a:endParaRPr dirty="0">
              <a:solidFill>
                <a:schemeClr val="lt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rgbClr val="70E500"/>
                </a:solidFill>
              </a:rPr>
              <a:t>β</a:t>
            </a:r>
            <a:r>
              <a:rPr lang="en-US" dirty="0">
                <a:solidFill>
                  <a:schemeClr val="lt1"/>
                </a:solidFill>
              </a:rPr>
              <a:t> - defines the boundary between the disk and funnel/jet</a:t>
            </a:r>
            <a:endParaRPr dirty="0">
              <a:solidFill>
                <a:schemeClr val="lt1"/>
              </a:solidFill>
            </a:endParaRPr>
          </a:p>
          <a:p>
            <a:pPr marL="0" lvl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70E500"/>
                </a:solidFill>
              </a:rPr>
              <a:t>i</a:t>
            </a:r>
            <a:r>
              <a:rPr lang="en-US" b="1" dirty="0">
                <a:solidFill>
                  <a:srgbClr val="70E5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– inclination angle </a:t>
            </a:r>
            <a:endParaRPr b="1" dirty="0">
              <a:solidFill>
                <a:srgbClr val="70E500"/>
              </a:solidFill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138" y="1183640"/>
            <a:ext cx="3915187" cy="396913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4627281" y="5152777"/>
            <a:ext cx="42729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Source: Event Horizon Telescope - Chi-Kwan Chan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67AD9B-8B9E-E546-B916-1420C1E2F0CB}"/>
              </a:ext>
            </a:extLst>
          </p:cNvPr>
          <p:cNvSpPr txBox="1"/>
          <p:nvPr/>
        </p:nvSpPr>
        <p:spPr>
          <a:xfrm>
            <a:off x="7431122" y="1171575"/>
            <a:ext cx="3250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Blue ~ X-Ray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Red ~ 1 cm</a:t>
            </a:r>
          </a:p>
          <a:p>
            <a:r>
              <a:rPr lang="en-US" dirty="0">
                <a:solidFill>
                  <a:srgbClr val="70E500"/>
                </a:solidFill>
              </a:rPr>
              <a:t>Green ~ 1 mm</a:t>
            </a:r>
          </a:p>
        </p:txBody>
      </p:sp>
      <p:pic>
        <p:nvPicPr>
          <p:cNvPr id="8" name="Picture 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6232B5BB-E902-0A47-A7B3-30A61B8D6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777" y="5888963"/>
            <a:ext cx="883427" cy="88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DD7BC-ADB5-824C-8125-5AAF834DE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361" y="5868373"/>
            <a:ext cx="680371" cy="908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C53A7A-11BD-1946-B5F1-5E04F395A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68" y="5888963"/>
            <a:ext cx="1006045" cy="8350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t_time2.mp4">
            <a:hlinkClick r:id="" action="ppaction://media"/>
            <a:extLst>
              <a:ext uri="{FF2B5EF4-FFF2-40B4-BE49-F238E27FC236}">
                <a16:creationId xmlns:a16="http://schemas.microsoft.com/office/drawing/2014/main" id="{7AFF61B6-7B8E-844E-B3E6-FBD417841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12" y="81332"/>
            <a:ext cx="4417588" cy="3812238"/>
          </a:xfrm>
          <a:prstGeom prst="rect">
            <a:avLst/>
          </a:prstGeom>
        </p:spPr>
      </p:pic>
      <p:pic>
        <p:nvPicPr>
          <p:cNvPr id="6" name="test1_MAD.mp4">
            <a:hlinkClick r:id="" action="ppaction://media"/>
            <a:extLst>
              <a:ext uri="{FF2B5EF4-FFF2-40B4-BE49-F238E27FC236}">
                <a16:creationId xmlns:a16="http://schemas.microsoft.com/office/drawing/2014/main" id="{B5BD8503-A1E7-7D44-89F4-233A6E29FDD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0166" y="81333"/>
            <a:ext cx="4417587" cy="3812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C34E4B-7994-0C44-A9AA-27C314AD45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68" y="5888963"/>
            <a:ext cx="1006045" cy="835017"/>
          </a:xfrm>
          <a:prstGeom prst="rect">
            <a:avLst/>
          </a:prstGeom>
        </p:spPr>
      </p:pic>
      <p:pic>
        <p:nvPicPr>
          <p:cNvPr id="8" name="Picture 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F9628E81-791C-C742-90A4-8F64590CBF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9777" y="5888963"/>
            <a:ext cx="883427" cy="88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D1902-AE04-8D40-8036-9602977901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1361" y="5868373"/>
            <a:ext cx="680371" cy="908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924190-BC48-5E47-8159-D328F8927202}"/>
              </a:ext>
            </a:extLst>
          </p:cNvPr>
          <p:cNvSpPr txBox="1"/>
          <p:nvPr/>
        </p:nvSpPr>
        <p:spPr>
          <a:xfrm>
            <a:off x="405419" y="4072655"/>
            <a:ext cx="3791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evolution simulation of constant parameter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2000" baseline="-25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disk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60</a:t>
            </a:r>
            <a:endParaRPr lang="en-US" sz="2000" baseline="-25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4D319-694F-A64E-9704-61BAA61F54D8}"/>
              </a:ext>
            </a:extLst>
          </p:cNvPr>
          <p:cNvSpPr txBox="1"/>
          <p:nvPr/>
        </p:nvSpPr>
        <p:spPr>
          <a:xfrm>
            <a:off x="5158931" y="4072655"/>
            <a:ext cx="357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evolution simulation of constant parameter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2000" baseline="-25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disk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5 </a:t>
            </a:r>
          </a:p>
        </p:txBody>
      </p:sp>
    </p:spTree>
    <p:extLst>
      <p:ext uri="{BB962C8B-B14F-4D97-AF65-F5344CB8AC3E}">
        <p14:creationId xmlns:p14="http://schemas.microsoft.com/office/powerpoint/2010/main" val="30660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6843</TotalTime>
  <Words>428</Words>
  <Application>Microsoft Macintosh PowerPoint</Application>
  <PresentationFormat>On-screen Show (4:3)</PresentationFormat>
  <Paragraphs>78</Paragraphs>
  <Slides>13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Office Theme</vt:lpstr>
      <vt:lpstr>PowerPoint Presentation</vt:lpstr>
      <vt:lpstr>Event Horizon Telescope </vt:lpstr>
      <vt:lpstr>Observe The Silhouette Of A Black Hole </vt:lpstr>
      <vt:lpstr>What Role Do GRMHD Simulations Play?</vt:lpstr>
      <vt:lpstr>Objective</vt:lpstr>
      <vt:lpstr>Extremely LarGe Advanced TechnOlogy (El-Gato)</vt:lpstr>
      <vt:lpstr>General Relativistic Magnetohydrodynamic (GRMHD) Simulations </vt:lpstr>
      <vt:lpstr>GRay: General Relativistic Ray-Tracing Algorithm</vt:lpstr>
      <vt:lpstr>PowerPoint Presentation</vt:lpstr>
      <vt:lpstr>Principal Component Analysis (PCA)</vt:lpstr>
      <vt:lpstr>PowerPoint Presentation</vt:lpstr>
      <vt:lpstr>Results 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Devin Cameron</cp:lastModifiedBy>
  <cp:revision>52</cp:revision>
  <cp:lastPrinted>2019-04-02T05:22:12Z</cp:lastPrinted>
  <dcterms:modified xsi:type="dcterms:W3CDTF">2019-04-02T05:24:07Z</dcterms:modified>
</cp:coreProperties>
</file>